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4" r:id="rId4"/>
    <p:sldId id="265" r:id="rId5"/>
    <p:sldId id="266" r:id="rId6"/>
    <p:sldId id="267" r:id="rId7"/>
    <p:sldId id="259" r:id="rId8"/>
    <p:sldId id="258" r:id="rId9"/>
    <p:sldId id="257" r:id="rId10"/>
    <p:sldId id="262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08" autoAdjust="0"/>
    <p:restoredTop sz="94660"/>
  </p:normalViewPr>
  <p:slideViewPr>
    <p:cSldViewPr>
      <p:cViewPr varScale="1">
        <p:scale>
          <a:sx n="117" d="100"/>
          <a:sy n="117" d="100"/>
        </p:scale>
        <p:origin x="145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16CE-2284-47AC-BCEE-7FE57B60AFED}" type="datetimeFigureOut">
              <a:rPr lang="it-IT" smtClean="0"/>
              <a:t>04/03/2019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E0B3-18A7-4AD6-AAE2-D26EE9526A0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16CE-2284-47AC-BCEE-7FE57B60AFED}" type="datetimeFigureOut">
              <a:rPr lang="it-IT" smtClean="0"/>
              <a:t>04/03/2019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E0B3-18A7-4AD6-AAE2-D26EE9526A0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16CE-2284-47AC-BCEE-7FE57B60AFED}" type="datetimeFigureOut">
              <a:rPr lang="it-IT" smtClean="0"/>
              <a:t>04/03/2019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E0B3-18A7-4AD6-AAE2-D26EE9526A0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16CE-2284-47AC-BCEE-7FE57B60AFED}" type="datetimeFigureOut">
              <a:rPr lang="it-IT" smtClean="0"/>
              <a:t>04/03/2019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E0B3-18A7-4AD6-AAE2-D26EE9526A0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16CE-2284-47AC-BCEE-7FE57B60AFED}" type="datetimeFigureOut">
              <a:rPr lang="it-IT" smtClean="0"/>
              <a:t>04/03/2019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E0B3-18A7-4AD6-AAE2-D26EE9526A0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16CE-2284-47AC-BCEE-7FE57B60AFED}" type="datetimeFigureOut">
              <a:rPr lang="it-IT" smtClean="0"/>
              <a:t>04/03/2019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E0B3-18A7-4AD6-AAE2-D26EE9526A0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16CE-2284-47AC-BCEE-7FE57B60AFED}" type="datetimeFigureOut">
              <a:rPr lang="it-IT" smtClean="0"/>
              <a:t>04/03/2019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E0B3-18A7-4AD6-AAE2-D26EE9526A0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16CE-2284-47AC-BCEE-7FE57B60AFED}" type="datetimeFigureOut">
              <a:rPr lang="it-IT" smtClean="0"/>
              <a:t>04/03/2019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E0B3-18A7-4AD6-AAE2-D26EE9526A0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16CE-2284-47AC-BCEE-7FE57B60AFED}" type="datetimeFigureOut">
              <a:rPr lang="it-IT" smtClean="0"/>
              <a:t>04/03/2019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E0B3-18A7-4AD6-AAE2-D26EE9526A0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16CE-2284-47AC-BCEE-7FE57B60AFED}" type="datetimeFigureOut">
              <a:rPr lang="it-IT" smtClean="0"/>
              <a:t>04/03/2019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E0B3-18A7-4AD6-AAE2-D26EE9526A0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16CE-2284-47AC-BCEE-7FE57B60AFED}" type="datetimeFigureOut">
              <a:rPr lang="it-IT" smtClean="0"/>
              <a:t>04/03/2019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5E0B3-18A7-4AD6-AAE2-D26EE9526A0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816CE-2284-47AC-BCEE-7FE57B60AFED}" type="datetimeFigureOut">
              <a:rPr lang="it-IT" smtClean="0"/>
              <a:t>04/03/2019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5E0B3-18A7-4AD6-AAE2-D26EE9526A0D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116632"/>
            <a:ext cx="7772400" cy="86409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Il «sistema» delle fonti regionali 1948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899592" y="1916832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Statuto</a:t>
            </a:r>
            <a:endParaRPr lang="it-IT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Parentesi graffa aperta 4"/>
          <p:cNvSpPr/>
          <p:nvPr/>
        </p:nvSpPr>
        <p:spPr>
          <a:xfrm>
            <a:off x="2159841" y="1498848"/>
            <a:ext cx="504056" cy="136815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838799" y="1427584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«speciale» = legge costituzionale</a:t>
            </a:r>
            <a:endParaRPr lang="it-IT" sz="24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857237" y="2365486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«ordinario» = legge statale ‘rinforzata’</a:t>
            </a:r>
            <a:endParaRPr lang="it-IT" sz="24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899592" y="3789040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Legge regionale</a:t>
            </a:r>
            <a:endParaRPr lang="it-IT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Parentesi graffa aperta 8"/>
          <p:cNvSpPr/>
          <p:nvPr/>
        </p:nvSpPr>
        <p:spPr>
          <a:xfrm>
            <a:off x="3059832" y="3212976"/>
            <a:ext cx="288032" cy="172819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3491880" y="3212976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p</a:t>
            </a:r>
            <a:r>
              <a:rPr lang="it-IT" sz="2400" dirty="0" smtClean="0"/>
              <a:t>otestà esclusiva (solo RR speciali)</a:t>
            </a:r>
            <a:endParaRPr lang="it-IT" sz="24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3491880" y="3851756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p</a:t>
            </a:r>
            <a:r>
              <a:rPr lang="it-IT" sz="2400" dirty="0" smtClean="0"/>
              <a:t>otestà concorrente</a:t>
            </a:r>
            <a:endParaRPr lang="it-IT" sz="2400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3491880" y="4509120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p</a:t>
            </a:r>
            <a:r>
              <a:rPr lang="it-IT" sz="2400" dirty="0" smtClean="0"/>
              <a:t>otestà d’attuazione</a:t>
            </a:r>
            <a:endParaRPr lang="it-IT" sz="24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899592" y="5474386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Regolamento regionale</a:t>
            </a:r>
            <a:endParaRPr lang="it-IT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3" name="Connettore 2 12"/>
          <p:cNvCxnSpPr/>
          <p:nvPr/>
        </p:nvCxnSpPr>
        <p:spPr>
          <a:xfrm flipH="1">
            <a:off x="4139952" y="5705218"/>
            <a:ext cx="13681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5796136" y="5474386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i="1" dirty="0" smtClean="0"/>
              <a:t>Consiglio regionale</a:t>
            </a:r>
            <a:endParaRPr lang="it-IT" sz="2000" b="1" i="1" dirty="0"/>
          </a:p>
        </p:txBody>
      </p:sp>
    </p:spTree>
    <p:extLst>
      <p:ext uri="{BB962C8B-B14F-4D97-AF65-F5344CB8AC3E}">
        <p14:creationId xmlns:p14="http://schemas.microsoft.com/office/powerpoint/2010/main" val="2747705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39552" y="476672"/>
            <a:ext cx="81369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Potestà d’attuazione – Cost. 1948</a:t>
            </a:r>
          </a:p>
          <a:p>
            <a:endParaRPr lang="it-IT" sz="2400" dirty="0"/>
          </a:p>
          <a:p>
            <a:r>
              <a:rPr lang="it-IT" sz="2400" dirty="0" smtClean="0"/>
              <a:t>Art. 117.3</a:t>
            </a:r>
          </a:p>
          <a:p>
            <a:r>
              <a:rPr lang="it-IT" sz="2400" dirty="0"/>
              <a:t>Le leggi della Repubblica possono demandare alla Regione il potere di </a:t>
            </a:r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emanare norme per la loro attuazione</a:t>
            </a:r>
            <a:r>
              <a:rPr lang="it-IT" sz="2400" dirty="0" smtClean="0"/>
              <a:t>.</a:t>
            </a:r>
          </a:p>
          <a:p>
            <a:endParaRPr lang="it-IT" sz="2400" dirty="0"/>
          </a:p>
          <a:p>
            <a:r>
              <a:rPr lang="it-IT" sz="2400" dirty="0" smtClean="0"/>
              <a:t>Art. 118</a:t>
            </a:r>
          </a:p>
          <a:p>
            <a:r>
              <a:rPr lang="it-IT" sz="2400" dirty="0" smtClean="0"/>
              <a:t>Spettano </a:t>
            </a:r>
            <a:r>
              <a:rPr lang="it-IT" sz="2400" dirty="0"/>
              <a:t>alla Regione le </a:t>
            </a:r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funzioni amministrative </a:t>
            </a:r>
            <a:r>
              <a:rPr lang="it-IT" sz="2400" dirty="0"/>
              <a:t>per le materie elencate nel precedente articolo, salvo quelle di interesse esclusivamente locale, che possono essere attribuite dalle leggi della Repubblica alle Provincie, ai Comuni o ad altri enti locali.</a:t>
            </a:r>
          </a:p>
          <a:p>
            <a:r>
              <a:rPr lang="it-IT" sz="2400" dirty="0"/>
              <a:t>Lo Stato può con legge </a:t>
            </a:r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delegare</a:t>
            </a:r>
            <a:r>
              <a:rPr lang="it-IT" sz="2400" dirty="0"/>
              <a:t> alla Regione l'esercizio di altre funzioni amministrative.</a:t>
            </a:r>
          </a:p>
        </p:txBody>
      </p:sp>
      <p:sp>
        <p:nvSpPr>
          <p:cNvPr id="3" name="Ovale 2"/>
          <p:cNvSpPr/>
          <p:nvPr/>
        </p:nvSpPr>
        <p:spPr>
          <a:xfrm>
            <a:off x="6660232" y="476672"/>
            <a:ext cx="2016224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Norme di attuazione</a:t>
            </a:r>
            <a:endParaRPr lang="it-IT" dirty="0"/>
          </a:p>
        </p:txBody>
      </p:sp>
      <p:cxnSp>
        <p:nvCxnSpPr>
          <p:cNvPr id="5" name="Connettore 2 4"/>
          <p:cNvCxnSpPr/>
          <p:nvPr/>
        </p:nvCxnSpPr>
        <p:spPr>
          <a:xfrm flipH="1">
            <a:off x="6660232" y="1628800"/>
            <a:ext cx="50405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/>
          <p:cNvSpPr/>
          <p:nvPr/>
        </p:nvSpPr>
        <p:spPr>
          <a:xfrm>
            <a:off x="6228184" y="5157192"/>
            <a:ext cx="2304256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Principio di «parallelismo» tra le funzioni</a:t>
            </a:r>
            <a:endParaRPr lang="it-IT" dirty="0"/>
          </a:p>
        </p:txBody>
      </p:sp>
      <p:cxnSp>
        <p:nvCxnSpPr>
          <p:cNvPr id="8" name="Connettore 2 7"/>
          <p:cNvCxnSpPr/>
          <p:nvPr/>
        </p:nvCxnSpPr>
        <p:spPr>
          <a:xfrm flipH="1" flipV="1">
            <a:off x="5580112" y="3429000"/>
            <a:ext cx="936104" cy="19413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e 8"/>
          <p:cNvSpPr/>
          <p:nvPr/>
        </p:nvSpPr>
        <p:spPr>
          <a:xfrm>
            <a:off x="1043608" y="5370319"/>
            <a:ext cx="2448272" cy="14876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Delega di funzioni amministrative</a:t>
            </a:r>
            <a:endParaRPr lang="it-IT" dirty="0"/>
          </a:p>
        </p:txBody>
      </p:sp>
      <p:cxnSp>
        <p:nvCxnSpPr>
          <p:cNvPr id="11" name="Connettore 2 10"/>
          <p:cNvCxnSpPr/>
          <p:nvPr/>
        </p:nvCxnSpPr>
        <p:spPr>
          <a:xfrm flipV="1">
            <a:off x="3491880" y="4941168"/>
            <a:ext cx="432048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8225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755576" y="260648"/>
            <a:ext cx="7776864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STATUTO FRIULI-VENEZIA GIULIA (l. cost. 1/1963)</a:t>
            </a:r>
          </a:p>
          <a:p>
            <a:endParaRPr lang="it-IT" dirty="0"/>
          </a:p>
          <a:p>
            <a:r>
              <a:rPr lang="it-IT" dirty="0" smtClean="0"/>
              <a:t>Art</a:t>
            </a:r>
            <a:r>
              <a:rPr lang="it-IT" dirty="0"/>
              <a:t>. 4 </a:t>
            </a:r>
          </a:p>
          <a:p>
            <a:r>
              <a:rPr lang="it-IT" dirty="0"/>
              <a:t>In armonia con la Costituzione, con i </a:t>
            </a: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principi generali dell’ordinamento giuridico </a:t>
            </a:r>
            <a:r>
              <a:rPr lang="it-IT" dirty="0"/>
              <a:t>della </a:t>
            </a:r>
            <a:r>
              <a:rPr lang="it-IT" dirty="0" smtClean="0"/>
              <a:t>Repubblica, con </a:t>
            </a:r>
            <a:r>
              <a:rPr lang="it-IT" dirty="0"/>
              <a:t>le </a:t>
            </a: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norme fondamentali delle riforme economico-sociali </a:t>
            </a:r>
            <a:r>
              <a:rPr lang="it-IT" dirty="0"/>
              <a:t>e con gli obblighi internazionali dello Stato, </a:t>
            </a:r>
            <a:r>
              <a:rPr lang="it-IT" dirty="0" smtClean="0"/>
              <a:t>nonché </a:t>
            </a:r>
            <a:r>
              <a:rPr lang="it-IT" dirty="0"/>
              <a:t>nel rispetto degli </a:t>
            </a: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interessi nazionali </a:t>
            </a:r>
            <a:r>
              <a:rPr lang="it-IT" dirty="0"/>
              <a:t>e di quelli delle altre Regioni, la Regione ha potestà legislativa </a:t>
            </a:r>
            <a:r>
              <a:rPr lang="it-IT" dirty="0" smtClean="0"/>
              <a:t>nelle </a:t>
            </a:r>
            <a:r>
              <a:rPr lang="it-IT" dirty="0"/>
              <a:t>seguenti materie: </a:t>
            </a:r>
          </a:p>
          <a:p>
            <a:r>
              <a:rPr lang="it-IT" dirty="0"/>
              <a:t>1) ordinamento degli Uffici e degli Enti dipendenti dalla Regione e stato giuridico ed </a:t>
            </a:r>
            <a:r>
              <a:rPr lang="it-IT" dirty="0" smtClean="0"/>
              <a:t>economico </a:t>
            </a:r>
            <a:r>
              <a:rPr lang="it-IT" dirty="0"/>
              <a:t>del personale ad essi addetto; </a:t>
            </a:r>
          </a:p>
          <a:p>
            <a:r>
              <a:rPr lang="it-IT" dirty="0"/>
              <a:t>1 bis) ordinamento degli enti locali e delle relative circoscrizioni</a:t>
            </a:r>
            <a:r>
              <a:rPr lang="it-IT" dirty="0" smtClean="0"/>
              <a:t>; </a:t>
            </a:r>
            <a:endParaRPr lang="it-IT" dirty="0"/>
          </a:p>
          <a:p>
            <a:r>
              <a:rPr lang="it-IT" dirty="0"/>
              <a:t>2) agricoltura e foreste, bonifiche, ordinamento delle minime unità culturali e ricomposizione </a:t>
            </a:r>
            <a:r>
              <a:rPr lang="it-IT" dirty="0" smtClean="0"/>
              <a:t>fondiaria</a:t>
            </a:r>
            <a:r>
              <a:rPr lang="it-IT" dirty="0"/>
              <a:t>, irrigazione, opere di miglioramento agrario e fondiario, zootecnia, ittica, economia montana, corpo </a:t>
            </a:r>
            <a:r>
              <a:rPr lang="it-IT" dirty="0" smtClean="0"/>
              <a:t>forestale</a:t>
            </a:r>
            <a:r>
              <a:rPr lang="it-IT" dirty="0"/>
              <a:t>; </a:t>
            </a:r>
          </a:p>
          <a:p>
            <a:r>
              <a:rPr lang="it-IT" dirty="0"/>
              <a:t>3) caccia e pesca; </a:t>
            </a:r>
          </a:p>
          <a:p>
            <a:r>
              <a:rPr lang="it-IT" dirty="0"/>
              <a:t>4) usi civici; </a:t>
            </a:r>
          </a:p>
          <a:p>
            <a:r>
              <a:rPr lang="it-IT" dirty="0"/>
              <a:t>5) impianto e tenuta dei libri fondiari</a:t>
            </a:r>
            <a:r>
              <a:rPr lang="it-IT" dirty="0" smtClean="0"/>
              <a:t>;</a:t>
            </a:r>
          </a:p>
          <a:p>
            <a:r>
              <a:rPr lang="it-IT" dirty="0"/>
              <a:t>6) industria e commercio; </a:t>
            </a:r>
          </a:p>
          <a:p>
            <a:r>
              <a:rPr lang="it-IT" dirty="0"/>
              <a:t>7) artigianato; </a:t>
            </a:r>
          </a:p>
          <a:p>
            <a:r>
              <a:rPr lang="it-IT" dirty="0"/>
              <a:t>8) mercati e fiere; </a:t>
            </a:r>
          </a:p>
          <a:p>
            <a:r>
              <a:rPr lang="it-IT" dirty="0"/>
              <a:t>9) viabilità, acquedotti e lavori pubblici di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interesse locale e regionale</a:t>
            </a:r>
            <a:r>
              <a:rPr lang="it-IT" dirty="0" smtClean="0"/>
              <a:t>;</a:t>
            </a:r>
          </a:p>
          <a:p>
            <a:r>
              <a:rPr lang="it-IT" dirty="0" smtClean="0"/>
              <a:t>….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64661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755576" y="260648"/>
            <a:ext cx="777686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STATUTO FRIULI-VENEZIA GIULIA (l. cost. 1/1963)</a:t>
            </a:r>
          </a:p>
          <a:p>
            <a:endParaRPr lang="it-IT" dirty="0"/>
          </a:p>
          <a:p>
            <a:r>
              <a:rPr lang="it-IT" dirty="0" smtClean="0"/>
              <a:t>Art</a:t>
            </a:r>
            <a:r>
              <a:rPr lang="it-IT" dirty="0"/>
              <a:t>. 5</a:t>
            </a:r>
          </a:p>
          <a:p>
            <a:r>
              <a:rPr lang="it-IT" dirty="0" smtClean="0"/>
              <a:t>Con </a:t>
            </a:r>
            <a:r>
              <a:rPr lang="it-IT" dirty="0"/>
              <a:t>l’osservanza dei limiti generali indicati nell’articolo 4 ed in </a:t>
            </a:r>
            <a:r>
              <a:rPr lang="it-IT" b="1" dirty="0"/>
              <a:t>armonia con i principi fondamentali stabiliti dalle leggi dello Stato nelle singole materie</a:t>
            </a:r>
            <a:r>
              <a:rPr lang="it-IT" dirty="0"/>
              <a:t>, la Regione ha potestà legislativa nelle seguenti materie: </a:t>
            </a:r>
            <a:endParaRPr lang="it-IT" dirty="0" smtClean="0"/>
          </a:p>
          <a:p>
            <a:r>
              <a:rPr lang="it-IT" dirty="0" smtClean="0"/>
              <a:t>[</a:t>
            </a:r>
            <a:r>
              <a:rPr lang="it-IT" dirty="0"/>
              <a:t>1) </a:t>
            </a:r>
            <a:r>
              <a:rPr lang="it-IT" strike="sngStrike" dirty="0"/>
              <a:t>elezioni del Consiglio regionale, in base ai principi contenuti nel capo secondo del titolo terzo;</a:t>
            </a:r>
            <a:r>
              <a:rPr lang="it-IT" dirty="0"/>
              <a:t>]6 </a:t>
            </a:r>
            <a:endParaRPr lang="it-IT" dirty="0" smtClean="0"/>
          </a:p>
          <a:p>
            <a:r>
              <a:rPr lang="it-IT" dirty="0" smtClean="0"/>
              <a:t>2</a:t>
            </a:r>
            <a:r>
              <a:rPr lang="it-IT" dirty="0"/>
              <a:t>) disciplina del referendum previsto negli articoli 7 e 33; </a:t>
            </a:r>
            <a:endParaRPr lang="it-IT" dirty="0" smtClean="0"/>
          </a:p>
          <a:p>
            <a:r>
              <a:rPr lang="it-IT" dirty="0" smtClean="0"/>
              <a:t>3</a:t>
            </a:r>
            <a:r>
              <a:rPr lang="it-IT" dirty="0"/>
              <a:t>) istituzione di tributi regionali prevista nell’articolo 51; </a:t>
            </a:r>
            <a:endParaRPr lang="it-IT" dirty="0" smtClean="0"/>
          </a:p>
          <a:p>
            <a:r>
              <a:rPr lang="it-IT" dirty="0" smtClean="0"/>
              <a:t>4</a:t>
            </a:r>
            <a:r>
              <a:rPr lang="it-IT" dirty="0"/>
              <a:t>) disciplina dei controlli previsti nell’articolo 60; </a:t>
            </a:r>
            <a:endParaRPr lang="it-IT" dirty="0" smtClean="0"/>
          </a:p>
          <a:p>
            <a:r>
              <a:rPr lang="it-IT" dirty="0" smtClean="0"/>
              <a:t>5</a:t>
            </a:r>
            <a:r>
              <a:rPr lang="it-IT" dirty="0"/>
              <a:t>) </a:t>
            </a:r>
            <a:r>
              <a:rPr lang="it-IT" strike="sngStrike" dirty="0"/>
              <a:t>ordinamento e circoscrizione dei Comuni</a:t>
            </a:r>
            <a:r>
              <a:rPr lang="it-IT" dirty="0" smtClean="0"/>
              <a:t>; </a:t>
            </a:r>
          </a:p>
          <a:p>
            <a:r>
              <a:rPr lang="it-IT" dirty="0" smtClean="0"/>
              <a:t>6</a:t>
            </a:r>
            <a:r>
              <a:rPr lang="it-IT" dirty="0"/>
              <a:t>) istituzioni pubbliche di assistenza e beneficenza; </a:t>
            </a:r>
            <a:endParaRPr lang="it-IT" dirty="0" smtClean="0"/>
          </a:p>
          <a:p>
            <a:r>
              <a:rPr lang="it-IT" dirty="0" smtClean="0"/>
              <a:t>7</a:t>
            </a:r>
            <a:r>
              <a:rPr lang="it-IT" dirty="0"/>
              <a:t>) disciplina dei servizi pubblici di interesse regionale ed assunzione di tali servizi; </a:t>
            </a:r>
            <a:endParaRPr lang="it-IT" dirty="0" smtClean="0"/>
          </a:p>
          <a:p>
            <a:r>
              <a:rPr lang="it-IT" dirty="0" smtClean="0"/>
              <a:t>….</a:t>
            </a:r>
          </a:p>
          <a:p>
            <a:r>
              <a:rPr lang="it-IT" dirty="0" smtClean="0"/>
              <a:t>10</a:t>
            </a:r>
            <a:r>
              <a:rPr lang="it-IT" dirty="0"/>
              <a:t>) miniere, cave e torbiere; </a:t>
            </a:r>
            <a:endParaRPr lang="it-IT" dirty="0" smtClean="0"/>
          </a:p>
          <a:p>
            <a:r>
              <a:rPr lang="it-IT" dirty="0" smtClean="0"/>
              <a:t>11) espropriazione </a:t>
            </a:r>
            <a:r>
              <a:rPr lang="it-IT" dirty="0"/>
              <a:t>per pubblica utilità non riguardante opere a carico dello Stato; 12) linee marittime di cabotaggio tra gli scali della Regione; </a:t>
            </a:r>
            <a:endParaRPr lang="it-IT" dirty="0" smtClean="0"/>
          </a:p>
          <a:p>
            <a:r>
              <a:rPr lang="it-IT" dirty="0" smtClean="0"/>
              <a:t>….</a:t>
            </a:r>
          </a:p>
          <a:p>
            <a:r>
              <a:rPr lang="it-IT" dirty="0" smtClean="0"/>
              <a:t>16</a:t>
            </a:r>
            <a:r>
              <a:rPr lang="it-IT" dirty="0"/>
              <a:t>) igiene e sanità, assistenza sanitaria ed ospedaliera, nonché il recupero dei minorati fisici e mentali;</a:t>
            </a:r>
          </a:p>
        </p:txBody>
      </p:sp>
    </p:spTree>
    <p:extLst>
      <p:ext uri="{BB962C8B-B14F-4D97-AF65-F5344CB8AC3E}">
        <p14:creationId xmlns:p14="http://schemas.microsoft.com/office/powerpoint/2010/main" val="3789045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755576" y="260648"/>
            <a:ext cx="7776864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STATUTO FRIULI-VENEZIA GIULIA (l. cost. 1/1963)</a:t>
            </a:r>
          </a:p>
          <a:p>
            <a:endParaRPr lang="it-IT" dirty="0"/>
          </a:p>
          <a:p>
            <a:r>
              <a:rPr lang="it-IT" dirty="0" smtClean="0"/>
              <a:t>Art</a:t>
            </a:r>
            <a:r>
              <a:rPr lang="it-IT" dirty="0"/>
              <a:t>. </a:t>
            </a:r>
            <a:r>
              <a:rPr lang="it-IT" dirty="0" smtClean="0"/>
              <a:t>6</a:t>
            </a:r>
            <a:endParaRPr lang="it-IT" dirty="0"/>
          </a:p>
          <a:p>
            <a:r>
              <a:rPr lang="it-IT" dirty="0"/>
              <a:t>La Regione ha facoltà di </a:t>
            </a:r>
            <a:r>
              <a:rPr lang="it-IT" b="1" dirty="0"/>
              <a:t>adeguare</a:t>
            </a:r>
            <a:r>
              <a:rPr lang="it-IT" dirty="0"/>
              <a:t> alle sue particolari esigenze le disposizioni delle leggi della Repubblica, emanando </a:t>
            </a:r>
            <a:r>
              <a:rPr lang="it-IT" b="1" dirty="0"/>
              <a:t>norme di integrazione e di attuazione </a:t>
            </a:r>
            <a:r>
              <a:rPr lang="it-IT" dirty="0"/>
              <a:t>nelle seguenti materie: </a:t>
            </a:r>
            <a:endParaRPr lang="it-IT" dirty="0" smtClean="0"/>
          </a:p>
          <a:p>
            <a:pPr marL="342900" indent="-342900">
              <a:buAutoNum type="arabicParenR"/>
            </a:pPr>
            <a:r>
              <a:rPr lang="it-IT" dirty="0" smtClean="0"/>
              <a:t>scuole </a:t>
            </a:r>
            <a:r>
              <a:rPr lang="it-IT" dirty="0"/>
              <a:t>materne; istruzione elementare; media; classica; scientifica; magistrale; tecnica ed artistica; </a:t>
            </a:r>
            <a:endParaRPr lang="it-IT" dirty="0" smtClean="0"/>
          </a:p>
          <a:p>
            <a:pPr marL="342900" indent="-342900">
              <a:buAutoNum type="arabicParenR"/>
            </a:pPr>
            <a:r>
              <a:rPr lang="it-IT" dirty="0" smtClean="0"/>
              <a:t>lavoro</a:t>
            </a:r>
            <a:r>
              <a:rPr lang="it-IT" dirty="0"/>
              <a:t>, previdenza e assistenza sociale; </a:t>
            </a:r>
            <a:endParaRPr lang="it-IT" dirty="0" smtClean="0"/>
          </a:p>
          <a:p>
            <a:pPr marL="342900" indent="-342900">
              <a:buAutoNum type="arabicParenR"/>
            </a:pPr>
            <a:r>
              <a:rPr lang="it-IT" dirty="0" smtClean="0"/>
              <a:t>antichità </a:t>
            </a:r>
            <a:r>
              <a:rPr lang="it-IT" dirty="0"/>
              <a:t>e belle arti, tutela del paesaggio, della flora e della fauna, oltre che nelle altre materie per le quali le leggi dello Stato attribuiscano alla Regione questa facoltà.</a:t>
            </a:r>
          </a:p>
        </p:txBody>
      </p:sp>
    </p:spTree>
    <p:extLst>
      <p:ext uri="{BB962C8B-B14F-4D97-AF65-F5344CB8AC3E}">
        <p14:creationId xmlns:p14="http://schemas.microsoft.com/office/powerpoint/2010/main" val="3028104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755576" y="260648"/>
            <a:ext cx="7776864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STATUTO FRIULI-VENEZIA GIULIA (l. cost. 1/1963)</a:t>
            </a:r>
          </a:p>
          <a:p>
            <a:endParaRPr lang="it-IT" dirty="0"/>
          </a:p>
          <a:p>
            <a:r>
              <a:rPr lang="it-IT" dirty="0" smtClean="0"/>
              <a:t>Art</a:t>
            </a:r>
            <a:r>
              <a:rPr lang="it-IT" dirty="0"/>
              <a:t>. 7</a:t>
            </a:r>
          </a:p>
          <a:p>
            <a:r>
              <a:rPr lang="it-IT" dirty="0"/>
              <a:t>La Regione ha facoltà di </a:t>
            </a:r>
            <a:r>
              <a:rPr lang="it-IT" b="1" dirty="0"/>
              <a:t>adeguare</a:t>
            </a:r>
            <a:r>
              <a:rPr lang="it-IT" dirty="0"/>
              <a:t> alle sue particolari esigenze le disposizioni delle leggi della Repubblica, emanando </a:t>
            </a:r>
            <a:r>
              <a:rPr lang="it-IT" b="1" dirty="0"/>
              <a:t>norme di integrazione e di attuazione </a:t>
            </a:r>
            <a:r>
              <a:rPr lang="it-IT" dirty="0"/>
              <a:t>nelle seguenti materie: </a:t>
            </a:r>
            <a:endParaRPr lang="it-IT" dirty="0" smtClean="0"/>
          </a:p>
          <a:p>
            <a:pPr marL="342900" indent="-342900">
              <a:buAutoNum type="arabicParenR"/>
            </a:pPr>
            <a:r>
              <a:rPr lang="it-IT" dirty="0" smtClean="0"/>
              <a:t>scuole </a:t>
            </a:r>
            <a:r>
              <a:rPr lang="it-IT" dirty="0"/>
              <a:t>materne; istruzione elementare; media; classica; scientifica; magistrale; tecnica ed artistica; </a:t>
            </a:r>
            <a:endParaRPr lang="it-IT" dirty="0" smtClean="0"/>
          </a:p>
          <a:p>
            <a:pPr marL="342900" indent="-342900">
              <a:buAutoNum type="arabicParenR"/>
            </a:pPr>
            <a:r>
              <a:rPr lang="it-IT" dirty="0" smtClean="0"/>
              <a:t>lavoro</a:t>
            </a:r>
            <a:r>
              <a:rPr lang="it-IT" dirty="0"/>
              <a:t>, previdenza e assistenza sociale; </a:t>
            </a:r>
            <a:endParaRPr lang="it-IT" dirty="0" smtClean="0"/>
          </a:p>
          <a:p>
            <a:pPr marL="342900" indent="-342900">
              <a:buAutoNum type="arabicParenR"/>
            </a:pPr>
            <a:r>
              <a:rPr lang="it-IT" dirty="0" smtClean="0"/>
              <a:t>antichità </a:t>
            </a:r>
            <a:r>
              <a:rPr lang="it-IT" dirty="0"/>
              <a:t>e belle arti, tutela del paesaggio, della flora e della fauna, oltre che nelle altre materie per le quali le leggi dello Stato attribuiscano alla Regione questa facoltà.</a:t>
            </a:r>
          </a:p>
        </p:txBody>
      </p:sp>
    </p:spTree>
    <p:extLst>
      <p:ext uri="{BB962C8B-B14F-4D97-AF65-F5344CB8AC3E}">
        <p14:creationId xmlns:p14="http://schemas.microsoft.com/office/powerpoint/2010/main" val="1644715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755576" y="260648"/>
            <a:ext cx="777686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STATUTO FRIULI-VENEZIA GIULIA (l. cost. 1/1963)</a:t>
            </a:r>
          </a:p>
          <a:p>
            <a:endParaRPr lang="it-IT" dirty="0"/>
          </a:p>
          <a:p>
            <a:r>
              <a:rPr lang="it-IT" dirty="0" smtClean="0"/>
              <a:t>Art</a:t>
            </a:r>
            <a:r>
              <a:rPr lang="it-IT" dirty="0"/>
              <a:t>. </a:t>
            </a:r>
            <a:r>
              <a:rPr lang="it-IT" dirty="0" smtClean="0"/>
              <a:t>8 - La </a:t>
            </a:r>
            <a:r>
              <a:rPr lang="it-IT" dirty="0"/>
              <a:t>Regione esercita le </a:t>
            </a:r>
            <a:r>
              <a:rPr lang="it-IT" b="1" dirty="0"/>
              <a:t>funzioni amministrative </a:t>
            </a:r>
            <a:r>
              <a:rPr lang="it-IT" dirty="0"/>
              <a:t>nelle materie in cui ha potestà legislativa a </a:t>
            </a:r>
            <a:r>
              <a:rPr lang="it-IT" dirty="0" smtClean="0"/>
              <a:t>norma degli </a:t>
            </a:r>
            <a:r>
              <a:rPr lang="it-IT" dirty="0"/>
              <a:t>articoli 4 e 5, salvo quelle attribuite agli enti locali dalle leggi della Repubblica. </a:t>
            </a:r>
            <a:endParaRPr lang="it-IT" dirty="0" smtClean="0"/>
          </a:p>
          <a:p>
            <a:endParaRPr lang="it-IT" dirty="0"/>
          </a:p>
          <a:p>
            <a:r>
              <a:rPr lang="it-IT" dirty="0" smtClean="0"/>
              <a:t>Art</a:t>
            </a:r>
            <a:r>
              <a:rPr lang="it-IT" dirty="0"/>
              <a:t>. 9 </a:t>
            </a:r>
            <a:r>
              <a:rPr lang="it-IT" dirty="0" smtClean="0"/>
              <a:t>- La </a:t>
            </a:r>
            <a:r>
              <a:rPr lang="it-IT" dirty="0"/>
              <a:t>Regione ha facoltà di concorrere con propri contributi allo sviluppo dell’istruzione universitaria, nell’ambito della Regione stessa. </a:t>
            </a:r>
            <a:endParaRPr lang="it-IT" dirty="0" smtClean="0"/>
          </a:p>
          <a:p>
            <a:endParaRPr lang="it-IT" dirty="0"/>
          </a:p>
          <a:p>
            <a:r>
              <a:rPr lang="it-IT" dirty="0" smtClean="0"/>
              <a:t>Art</a:t>
            </a:r>
            <a:r>
              <a:rPr lang="it-IT" dirty="0"/>
              <a:t>. 10 </a:t>
            </a:r>
            <a:r>
              <a:rPr lang="it-IT" dirty="0" smtClean="0"/>
              <a:t>- Lo </a:t>
            </a:r>
            <a:r>
              <a:rPr lang="it-IT" dirty="0"/>
              <a:t>Stato può, con legge, </a:t>
            </a:r>
            <a:r>
              <a:rPr lang="it-IT" b="1" dirty="0"/>
              <a:t>delegare </a:t>
            </a:r>
            <a:r>
              <a:rPr lang="it-IT" dirty="0"/>
              <a:t>alla Regione ed ai Comuni, anche nella forma di Città metropolitane, l’esercizio di proprie funzioni </a:t>
            </a:r>
            <a:r>
              <a:rPr lang="it-IT" dirty="0" smtClean="0"/>
              <a:t>amministrative.</a:t>
            </a:r>
          </a:p>
          <a:p>
            <a:r>
              <a:rPr lang="it-IT" dirty="0" smtClean="0"/>
              <a:t>Le </a:t>
            </a:r>
            <a:r>
              <a:rPr lang="it-IT" dirty="0"/>
              <a:t>Amministrazioni statali centrali, per l’esercizio nella Regione di funzioni di loro competenza, possono </a:t>
            </a:r>
            <a:r>
              <a:rPr lang="it-IT" b="1" dirty="0"/>
              <a:t>avvalersi </a:t>
            </a:r>
            <a:r>
              <a:rPr lang="it-IT" dirty="0"/>
              <a:t>degli uffici della amministrazione regionale, previa intesa tra i Ministri competenti ed il Presidente della </a:t>
            </a:r>
            <a:r>
              <a:rPr lang="it-IT" dirty="0" smtClean="0"/>
              <a:t>Regione.</a:t>
            </a:r>
          </a:p>
          <a:p>
            <a:r>
              <a:rPr lang="it-IT" dirty="0" smtClean="0"/>
              <a:t>Nei </a:t>
            </a:r>
            <a:r>
              <a:rPr lang="it-IT" dirty="0"/>
              <a:t>casi previsti dai precedenti commi, l’</a:t>
            </a:r>
            <a:r>
              <a:rPr lang="it-IT" b="1" dirty="0"/>
              <a:t>onere delle relative spese </a:t>
            </a:r>
            <a:r>
              <a:rPr lang="it-IT" dirty="0"/>
              <a:t>farà carico allo Stato.</a:t>
            </a:r>
          </a:p>
        </p:txBody>
      </p:sp>
    </p:spTree>
    <p:extLst>
      <p:ext uri="{BB962C8B-B14F-4D97-AF65-F5344CB8AC3E}">
        <p14:creationId xmlns:p14="http://schemas.microsoft.com/office/powerpoint/2010/main" val="3220112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67544" y="3068960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Limiti della legge regionale</a:t>
            </a:r>
            <a:endParaRPr lang="it-IT" dirty="0"/>
          </a:p>
        </p:txBody>
      </p:sp>
      <p:sp>
        <p:nvSpPr>
          <p:cNvPr id="3" name="Parentesi graffa aperta 2"/>
          <p:cNvSpPr/>
          <p:nvPr/>
        </p:nvSpPr>
        <p:spPr>
          <a:xfrm>
            <a:off x="2627784" y="1052736"/>
            <a:ext cx="288032" cy="48245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3203848" y="155679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legittimità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203848" y="494116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merito </a:t>
            </a:r>
            <a:endParaRPr lang="it-IT" dirty="0"/>
          </a:p>
        </p:txBody>
      </p:sp>
      <p:cxnSp>
        <p:nvCxnSpPr>
          <p:cNvPr id="7" name="Connettore 2 6"/>
          <p:cNvCxnSpPr/>
          <p:nvPr/>
        </p:nvCxnSpPr>
        <p:spPr>
          <a:xfrm>
            <a:off x="3707904" y="198884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tangolo arrotondato 7"/>
          <p:cNvSpPr/>
          <p:nvPr/>
        </p:nvSpPr>
        <p:spPr>
          <a:xfrm>
            <a:off x="3059832" y="2636912"/>
            <a:ext cx="151216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Corte cost.</a:t>
            </a:r>
            <a:endParaRPr lang="it-IT" dirty="0"/>
          </a:p>
        </p:txBody>
      </p:sp>
      <p:sp>
        <p:nvSpPr>
          <p:cNvPr id="9" name="Rettangolo arrotondato 8"/>
          <p:cNvSpPr/>
          <p:nvPr/>
        </p:nvSpPr>
        <p:spPr>
          <a:xfrm>
            <a:off x="3059832" y="3861048"/>
            <a:ext cx="151216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Parlamento</a:t>
            </a:r>
            <a:endParaRPr lang="it-IT" dirty="0"/>
          </a:p>
        </p:txBody>
      </p:sp>
      <p:cxnSp>
        <p:nvCxnSpPr>
          <p:cNvPr id="11" name="Connettore 2 10"/>
          <p:cNvCxnSpPr/>
          <p:nvPr/>
        </p:nvCxnSpPr>
        <p:spPr>
          <a:xfrm flipV="1">
            <a:off x="3707904" y="4365104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>
            <a:off x="4139952" y="5157192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5724128" y="494116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Interesse nazionale</a:t>
            </a:r>
            <a:endParaRPr lang="it-IT" dirty="0"/>
          </a:p>
        </p:txBody>
      </p:sp>
      <p:sp>
        <p:nvSpPr>
          <p:cNvPr id="15" name="Parentesi graffa aperta 14"/>
          <p:cNvSpPr/>
          <p:nvPr/>
        </p:nvSpPr>
        <p:spPr>
          <a:xfrm>
            <a:off x="4716016" y="620688"/>
            <a:ext cx="189735" cy="230425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asellaDiTesto 15"/>
          <p:cNvSpPr txBox="1"/>
          <p:nvPr/>
        </p:nvSpPr>
        <p:spPr>
          <a:xfrm>
            <a:off x="5148064" y="62068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territorio</a:t>
            </a:r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5148064" y="1196752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materia </a:t>
            </a:r>
            <a:r>
              <a:rPr lang="it-IT" dirty="0" smtClean="0">
                <a:sym typeface="Wingdings" pitchFamily="2" charset="2"/>
              </a:rPr>
              <a:t> </a:t>
            </a:r>
            <a:r>
              <a:rPr lang="it-IT" dirty="0" smtClean="0">
                <a:solidFill>
                  <a:srgbClr val="FF0000"/>
                </a:solidFill>
                <a:sym typeface="Wingdings" pitchFamily="2" charset="2"/>
              </a:rPr>
              <a:t>Statuto speciale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5148064" y="184482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principi</a:t>
            </a:r>
            <a:endParaRPr lang="it-IT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5148064" y="270892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obblighi internazionali</a:t>
            </a:r>
            <a:endParaRPr lang="it-IT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395536" y="332656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i="1" dirty="0" smtClean="0">
                <a:solidFill>
                  <a:srgbClr val="FF0000"/>
                </a:solidFill>
              </a:rPr>
              <a:t>Competenza esclusiva</a:t>
            </a:r>
            <a:endParaRPr lang="it-IT" sz="2800" i="1" dirty="0">
              <a:solidFill>
                <a:srgbClr val="FF0000"/>
              </a:solidFill>
            </a:endParaRPr>
          </a:p>
        </p:txBody>
      </p:sp>
      <p:sp>
        <p:nvSpPr>
          <p:cNvPr id="21" name="Parentesi graffa aperta 20"/>
          <p:cNvSpPr/>
          <p:nvPr/>
        </p:nvSpPr>
        <p:spPr>
          <a:xfrm>
            <a:off x="6156176" y="1628800"/>
            <a:ext cx="189735" cy="79208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CasellaDiTesto 23"/>
          <p:cNvSpPr txBox="1"/>
          <p:nvPr/>
        </p:nvSpPr>
        <p:spPr>
          <a:xfrm>
            <a:off x="6372200" y="155679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g</a:t>
            </a:r>
            <a:r>
              <a:rPr lang="it-IT" dirty="0" smtClean="0"/>
              <a:t>enerali dell’</a:t>
            </a:r>
            <a:r>
              <a:rPr lang="it-IT" dirty="0" err="1" smtClean="0"/>
              <a:t>ord.giur.</a:t>
            </a:r>
            <a:endParaRPr lang="it-IT" dirty="0"/>
          </a:p>
        </p:txBody>
      </p:sp>
      <p:sp>
        <p:nvSpPr>
          <p:cNvPr id="25" name="CasellaDiTesto 24"/>
          <p:cNvSpPr txBox="1"/>
          <p:nvPr/>
        </p:nvSpPr>
        <p:spPr>
          <a:xfrm>
            <a:off x="6372200" y="1988840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</a:t>
            </a:r>
            <a:r>
              <a:rPr lang="it-IT" dirty="0" smtClean="0"/>
              <a:t>ondamentali delle grandi riforme</a:t>
            </a:r>
            <a:endParaRPr lang="it-IT" dirty="0"/>
          </a:p>
        </p:txBody>
      </p:sp>
      <p:cxnSp>
        <p:nvCxnSpPr>
          <p:cNvPr id="27" name="Connettore 2 26"/>
          <p:cNvCxnSpPr/>
          <p:nvPr/>
        </p:nvCxnSpPr>
        <p:spPr>
          <a:xfrm>
            <a:off x="7884368" y="2348880"/>
            <a:ext cx="21602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ttangolo arrotondato 28"/>
          <p:cNvSpPr/>
          <p:nvPr/>
        </p:nvSpPr>
        <p:spPr>
          <a:xfrm>
            <a:off x="7884368" y="2996952"/>
            <a:ext cx="1080120" cy="72008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Leggi statali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67544" y="3068960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Limiti della legge regionale</a:t>
            </a:r>
            <a:endParaRPr lang="it-IT" dirty="0"/>
          </a:p>
        </p:txBody>
      </p:sp>
      <p:sp>
        <p:nvSpPr>
          <p:cNvPr id="3" name="Parentesi graffa aperta 2"/>
          <p:cNvSpPr/>
          <p:nvPr/>
        </p:nvSpPr>
        <p:spPr>
          <a:xfrm>
            <a:off x="2627784" y="1052736"/>
            <a:ext cx="288032" cy="48245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3203848" y="155679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legittimità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203848" y="494116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merito </a:t>
            </a:r>
            <a:endParaRPr lang="it-IT" dirty="0"/>
          </a:p>
        </p:txBody>
      </p:sp>
      <p:cxnSp>
        <p:nvCxnSpPr>
          <p:cNvPr id="7" name="Connettore 2 6"/>
          <p:cNvCxnSpPr/>
          <p:nvPr/>
        </p:nvCxnSpPr>
        <p:spPr>
          <a:xfrm>
            <a:off x="3707904" y="198884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tangolo arrotondato 7"/>
          <p:cNvSpPr/>
          <p:nvPr/>
        </p:nvSpPr>
        <p:spPr>
          <a:xfrm>
            <a:off x="3059832" y="2636912"/>
            <a:ext cx="151216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Corte cost.</a:t>
            </a:r>
            <a:endParaRPr lang="it-IT" dirty="0"/>
          </a:p>
        </p:txBody>
      </p:sp>
      <p:sp>
        <p:nvSpPr>
          <p:cNvPr id="9" name="Rettangolo arrotondato 8"/>
          <p:cNvSpPr/>
          <p:nvPr/>
        </p:nvSpPr>
        <p:spPr>
          <a:xfrm>
            <a:off x="3059832" y="3861048"/>
            <a:ext cx="1512168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Parlamento</a:t>
            </a:r>
            <a:endParaRPr lang="it-IT" dirty="0"/>
          </a:p>
        </p:txBody>
      </p:sp>
      <p:cxnSp>
        <p:nvCxnSpPr>
          <p:cNvPr id="11" name="Connettore 2 10"/>
          <p:cNvCxnSpPr/>
          <p:nvPr/>
        </p:nvCxnSpPr>
        <p:spPr>
          <a:xfrm flipV="1">
            <a:off x="3707904" y="4365104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>
            <a:off x="4139952" y="5157192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5724128" y="494116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Interesse nazionale</a:t>
            </a:r>
            <a:endParaRPr lang="it-IT" dirty="0"/>
          </a:p>
        </p:txBody>
      </p:sp>
      <p:sp>
        <p:nvSpPr>
          <p:cNvPr id="15" name="Parentesi graffa aperta 14"/>
          <p:cNvSpPr/>
          <p:nvPr/>
        </p:nvSpPr>
        <p:spPr>
          <a:xfrm>
            <a:off x="4716016" y="620688"/>
            <a:ext cx="189735" cy="230425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asellaDiTesto 15"/>
          <p:cNvSpPr txBox="1"/>
          <p:nvPr/>
        </p:nvSpPr>
        <p:spPr>
          <a:xfrm>
            <a:off x="5148064" y="62068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territorio</a:t>
            </a:r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5148064" y="119675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materia </a:t>
            </a:r>
            <a:endParaRPr lang="it-IT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5148064" y="184482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</a:t>
            </a:r>
            <a:r>
              <a:rPr lang="it-IT" dirty="0" smtClean="0"/>
              <a:t>rincipi fondamentali</a:t>
            </a:r>
            <a:endParaRPr lang="it-IT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5148064" y="249289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obblighi internazionali</a:t>
            </a:r>
            <a:endParaRPr lang="it-IT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395536" y="332656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i="1" dirty="0" smtClean="0">
                <a:solidFill>
                  <a:srgbClr val="FF0000"/>
                </a:solidFill>
              </a:rPr>
              <a:t>Competenza concorrente</a:t>
            </a:r>
            <a:endParaRPr lang="it-IT" sz="2800" i="1" dirty="0">
              <a:solidFill>
                <a:srgbClr val="FF0000"/>
              </a:solidFill>
            </a:endParaRPr>
          </a:p>
        </p:txBody>
      </p:sp>
      <p:cxnSp>
        <p:nvCxnSpPr>
          <p:cNvPr id="22" name="Connettore 2 21"/>
          <p:cNvCxnSpPr/>
          <p:nvPr/>
        </p:nvCxnSpPr>
        <p:spPr>
          <a:xfrm>
            <a:off x="7380312" y="1988840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ttangolo arrotondato 22"/>
          <p:cNvSpPr/>
          <p:nvPr/>
        </p:nvSpPr>
        <p:spPr>
          <a:xfrm>
            <a:off x="7884368" y="1628800"/>
            <a:ext cx="1080120" cy="72008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Leggi statali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39552" y="620688"/>
            <a:ext cx="8064896" cy="496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Art. 117 Cost. 1948</a:t>
            </a:r>
          </a:p>
          <a:p>
            <a:pPr>
              <a:lnSpc>
                <a:spcPct val="80000"/>
              </a:lnSpc>
            </a:pPr>
            <a:endParaRPr lang="it-IT" dirty="0"/>
          </a:p>
          <a:p>
            <a:pPr>
              <a:lnSpc>
                <a:spcPct val="80000"/>
              </a:lnSpc>
            </a:pPr>
            <a:r>
              <a:rPr lang="it-IT" dirty="0" smtClean="0"/>
              <a:t>«La Regione emana per le seguenti materie norme legislative nei limiti dei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principî fondamentali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smtClean="0"/>
              <a:t>stabiliti dalle leggi dello Stato, sempreché le norme stesse non siano in contrasto con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l'interesse nazionale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smtClean="0"/>
              <a:t>e con quello di altre Regioni:</a:t>
            </a:r>
            <a:br>
              <a:rPr lang="it-IT" dirty="0" smtClean="0"/>
            </a:br>
            <a:endParaRPr lang="it-IT" dirty="0" smtClean="0"/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err="1" smtClean="0"/>
              <a:t>---</a:t>
            </a:r>
            <a:endParaRPr lang="it-IT" dirty="0" smtClean="0"/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smtClean="0"/>
              <a:t>fiere e mercati;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smtClean="0"/>
              <a:t>beneficenza pubblica ed assistenza sanitaria ed ospedaliera;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smtClean="0"/>
              <a:t>istruzione artigiana e professionale e assistenza scolastica;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smtClean="0"/>
              <a:t>musei e biblioteche di enti locali;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smtClean="0"/>
              <a:t>urbanistica;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smtClean="0"/>
              <a:t>turismo ed industria alberghiera;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smtClean="0"/>
              <a:t>tranvie e linee automobilistiche di </a:t>
            </a:r>
            <a:r>
              <a:rPr lang="it-IT" dirty="0" smtClean="0">
                <a:solidFill>
                  <a:srgbClr val="FF0000"/>
                </a:solidFill>
              </a:rPr>
              <a:t>interesse regionale</a:t>
            </a:r>
            <a:r>
              <a:rPr lang="it-IT" dirty="0" smtClean="0"/>
              <a:t>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smtClean="0"/>
              <a:t>viabilità, acquedotti e lavori pubblici di </a:t>
            </a:r>
            <a:r>
              <a:rPr lang="it-IT" dirty="0" smtClean="0">
                <a:solidFill>
                  <a:srgbClr val="FF0000"/>
                </a:solidFill>
              </a:rPr>
              <a:t>interesse regionale</a:t>
            </a:r>
            <a:r>
              <a:rPr lang="it-IT" dirty="0" smtClean="0"/>
              <a:t>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err="1" smtClean="0"/>
              <a:t>---</a:t>
            </a:r>
            <a:endParaRPr lang="it-IT" dirty="0" smtClean="0"/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smtClean="0"/>
              <a:t>agricoltura e foreste;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smtClean="0"/>
              <a:t>artigianato;</a:t>
            </a:r>
            <a:br>
              <a:rPr lang="it-IT" dirty="0" smtClean="0"/>
            </a:br>
            <a:r>
              <a:rPr lang="it-IT" dirty="0" smtClean="0"/>
              <a:t>altre materie indicate da leggi costituzionali.</a:t>
            </a:r>
            <a:br>
              <a:rPr lang="it-IT" dirty="0" smtClean="0"/>
            </a:br>
            <a:endParaRPr lang="it-IT" dirty="0" smtClean="0"/>
          </a:p>
          <a:p>
            <a:pPr>
              <a:lnSpc>
                <a:spcPct val="80000"/>
              </a:lnSpc>
            </a:pPr>
            <a:r>
              <a:rPr lang="it-IT" dirty="0" smtClean="0"/>
              <a:t>Le leggi della Repubblica possono demandare alla Regione il potere di emanare norme per la loro attuazione.»</a:t>
            </a:r>
            <a:endParaRPr lang="it-IT" dirty="0"/>
          </a:p>
        </p:txBody>
      </p:sp>
      <p:cxnSp>
        <p:nvCxnSpPr>
          <p:cNvPr id="4" name="Connettore 2 3"/>
          <p:cNvCxnSpPr/>
          <p:nvPr/>
        </p:nvCxnSpPr>
        <p:spPr>
          <a:xfrm>
            <a:off x="7884368" y="1268760"/>
            <a:ext cx="0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ttangolo 4"/>
          <p:cNvSpPr/>
          <p:nvPr/>
        </p:nvSpPr>
        <p:spPr>
          <a:xfrm>
            <a:off x="6804248" y="2348880"/>
            <a:ext cx="1728192" cy="6480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Competenza “concorrente”</a:t>
            </a:r>
            <a:endParaRPr lang="it-IT" dirty="0"/>
          </a:p>
        </p:txBody>
      </p:sp>
      <p:cxnSp>
        <p:nvCxnSpPr>
          <p:cNvPr id="7" name="Connettore 2 6"/>
          <p:cNvCxnSpPr/>
          <p:nvPr/>
        </p:nvCxnSpPr>
        <p:spPr>
          <a:xfrm>
            <a:off x="3635896" y="1700808"/>
            <a:ext cx="3024336" cy="1944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tangolo 7"/>
          <p:cNvSpPr/>
          <p:nvPr/>
        </p:nvSpPr>
        <p:spPr>
          <a:xfrm>
            <a:off x="6804248" y="3429000"/>
            <a:ext cx="1872208" cy="6480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Limite di merito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966</Words>
  <Application>Microsoft Office PowerPoint</Application>
  <PresentationFormat>Presentazione su schermo (4:3)</PresentationFormat>
  <Paragraphs>119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Tema di Office</vt:lpstr>
      <vt:lpstr>Il «sistema» delle fonti regionali 1948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roberto</dc:creator>
  <cp:lastModifiedBy>roberto bin</cp:lastModifiedBy>
  <cp:revision>12</cp:revision>
  <dcterms:created xsi:type="dcterms:W3CDTF">2012-11-12T09:56:52Z</dcterms:created>
  <dcterms:modified xsi:type="dcterms:W3CDTF">2019-03-04T12:08:26Z</dcterms:modified>
</cp:coreProperties>
</file>