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5" r:id="rId5"/>
    <p:sldId id="266" r:id="rId6"/>
    <p:sldId id="267" r:id="rId7"/>
    <p:sldId id="259" r:id="rId8"/>
    <p:sldId id="258" r:id="rId9"/>
    <p:sldId id="257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117" d="100"/>
          <a:sy n="117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16CE-2284-47AC-BCEE-7FE57B60AFED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E0B3-18A7-4AD6-AAE2-D26EE9526A0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«sistema» delle fonti regionali 1948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19168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2159841" y="1498848"/>
            <a:ext cx="504056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38799" y="142758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«speciale» = legge costituzionale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57237" y="236548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«ordinario» = legge statale ‘rinforzata’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378904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regionale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arentesi graffa aperta 8"/>
          <p:cNvSpPr/>
          <p:nvPr/>
        </p:nvSpPr>
        <p:spPr>
          <a:xfrm>
            <a:off x="3059832" y="3212976"/>
            <a:ext cx="288032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491880" y="321297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esclusiva (solo RR speciali)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491880" y="38517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concorrente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491880" y="45091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  <a:r>
              <a:rPr lang="it-IT" sz="2400" dirty="0" smtClean="0"/>
              <a:t>otestà d’attuazione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547438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regionale</a:t>
            </a: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4139952" y="570521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796136" y="547438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/>
              <a:t>Consiglio regionale</a:t>
            </a:r>
            <a:endParaRPr lang="it-IT" sz="2000" b="1" i="1" dirty="0"/>
          </a:p>
        </p:txBody>
      </p:sp>
    </p:spTree>
    <p:extLst>
      <p:ext uri="{BB962C8B-B14F-4D97-AF65-F5344CB8AC3E}">
        <p14:creationId xmlns:p14="http://schemas.microsoft.com/office/powerpoint/2010/main" val="2747705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476672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Potestà d’attuazione – Cost. 1948</a:t>
            </a:r>
          </a:p>
          <a:p>
            <a:endParaRPr lang="it-IT" sz="2400" dirty="0"/>
          </a:p>
          <a:p>
            <a:r>
              <a:rPr lang="it-IT" sz="2400" dirty="0" smtClean="0"/>
              <a:t>Art. 117.3</a:t>
            </a:r>
          </a:p>
          <a:p>
            <a:r>
              <a:rPr lang="it-IT" sz="2400" dirty="0"/>
              <a:t>Le leggi della Repubblica possono demandare alla Regione il potere di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emanare norme per la loro attuazione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dirty="0" smtClean="0"/>
              <a:t>Art. 118</a:t>
            </a:r>
          </a:p>
          <a:p>
            <a:r>
              <a:rPr lang="it-IT" sz="2400" dirty="0" smtClean="0"/>
              <a:t>Spettano </a:t>
            </a:r>
            <a:r>
              <a:rPr lang="it-IT" sz="2400" dirty="0"/>
              <a:t>alla Regione le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funzioni amministrative </a:t>
            </a:r>
            <a:r>
              <a:rPr lang="it-IT" sz="2400" dirty="0"/>
              <a:t>per le materie elencate nel precedente articolo, salvo quelle di interesse esclusivamente locale, che possono essere attribuite dalle leggi della Repubblica alle Provincie, ai Comuni o ad altri enti locali.</a:t>
            </a:r>
          </a:p>
          <a:p>
            <a:r>
              <a:rPr lang="it-IT" sz="2400" dirty="0"/>
              <a:t>Lo Stato può con legge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delegare</a:t>
            </a:r>
            <a:r>
              <a:rPr lang="it-IT" sz="2400" dirty="0"/>
              <a:t> alla Regione l'esercizio di altre funzioni amministrative.</a:t>
            </a:r>
          </a:p>
        </p:txBody>
      </p:sp>
      <p:sp>
        <p:nvSpPr>
          <p:cNvPr id="3" name="Ovale 2"/>
          <p:cNvSpPr/>
          <p:nvPr/>
        </p:nvSpPr>
        <p:spPr>
          <a:xfrm>
            <a:off x="6660232" y="47667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Norme di attuazione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6660232" y="162880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6228184" y="5157192"/>
            <a:ext cx="23042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Principio di «parallelismo» tra le funzioni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 flipV="1">
            <a:off x="5580112" y="3429000"/>
            <a:ext cx="936104" cy="1941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1043608" y="5370319"/>
            <a:ext cx="2448272" cy="1487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Delega di funzioni amministrative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491880" y="4941168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22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4 </a:t>
            </a:r>
          </a:p>
          <a:p>
            <a:r>
              <a:rPr lang="it-IT" dirty="0"/>
              <a:t>In armonia con la Costituzione, con 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 generali dell’ordinamento giuridico </a:t>
            </a:r>
            <a:r>
              <a:rPr lang="it-IT" dirty="0"/>
              <a:t>della </a:t>
            </a:r>
            <a:r>
              <a:rPr lang="it-IT" dirty="0" smtClean="0"/>
              <a:t>Repubblica, con </a:t>
            </a:r>
            <a:r>
              <a:rPr lang="it-IT" dirty="0"/>
              <a:t>le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fondamentali delle riforme economico-sociali </a:t>
            </a:r>
            <a:r>
              <a:rPr lang="it-IT" dirty="0"/>
              <a:t>e con gli obblighi internazionali dello Stato, </a:t>
            </a:r>
            <a:r>
              <a:rPr lang="it-IT" dirty="0" smtClean="0"/>
              <a:t>nonché </a:t>
            </a:r>
            <a:r>
              <a:rPr lang="it-IT" dirty="0"/>
              <a:t>nel rispetto degli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interessi nazionali </a:t>
            </a:r>
            <a:r>
              <a:rPr lang="it-IT" dirty="0"/>
              <a:t>e di quelli delle altre Regioni, la Regione ha potestà legislativa </a:t>
            </a:r>
            <a:r>
              <a:rPr lang="it-IT" dirty="0" smtClean="0"/>
              <a:t>nelle </a:t>
            </a:r>
            <a:r>
              <a:rPr lang="it-IT" dirty="0"/>
              <a:t>seguenti materie: </a:t>
            </a:r>
          </a:p>
          <a:p>
            <a:r>
              <a:rPr lang="it-IT" dirty="0"/>
              <a:t>1) ordinamento degli Uffici e degli Enti dipendenti dalla Regione e stato giuridico ed </a:t>
            </a:r>
            <a:r>
              <a:rPr lang="it-IT" dirty="0" smtClean="0"/>
              <a:t>economico </a:t>
            </a:r>
            <a:r>
              <a:rPr lang="it-IT" dirty="0"/>
              <a:t>del personale ad essi addetto; </a:t>
            </a:r>
          </a:p>
          <a:p>
            <a:r>
              <a:rPr lang="it-IT" dirty="0"/>
              <a:t>1 bis) ordinamento degli enti locali e delle relative circoscrizioni</a:t>
            </a:r>
            <a:r>
              <a:rPr lang="it-IT" dirty="0" smtClean="0"/>
              <a:t>; </a:t>
            </a:r>
            <a:endParaRPr lang="it-IT" dirty="0"/>
          </a:p>
          <a:p>
            <a:r>
              <a:rPr lang="it-IT" dirty="0"/>
              <a:t>2) agricoltura e foreste, bonifiche, ordinamento delle minime unità culturali e ricomposizione </a:t>
            </a:r>
            <a:r>
              <a:rPr lang="it-IT" dirty="0" smtClean="0"/>
              <a:t>fondiaria</a:t>
            </a:r>
            <a:r>
              <a:rPr lang="it-IT" dirty="0"/>
              <a:t>, irrigazione, opere di miglioramento agrario e fondiario, zootecnia, ittica, economia montana, corpo </a:t>
            </a:r>
            <a:r>
              <a:rPr lang="it-IT" dirty="0" smtClean="0"/>
              <a:t>forestale</a:t>
            </a:r>
            <a:r>
              <a:rPr lang="it-IT" dirty="0"/>
              <a:t>; </a:t>
            </a:r>
          </a:p>
          <a:p>
            <a:r>
              <a:rPr lang="it-IT" dirty="0"/>
              <a:t>3) caccia e pesca; </a:t>
            </a:r>
          </a:p>
          <a:p>
            <a:r>
              <a:rPr lang="it-IT" dirty="0"/>
              <a:t>4) usi civici; </a:t>
            </a:r>
          </a:p>
          <a:p>
            <a:r>
              <a:rPr lang="it-IT" dirty="0"/>
              <a:t>5) impianto e tenuta dei libri fondiari</a:t>
            </a:r>
            <a:r>
              <a:rPr lang="it-IT" dirty="0" smtClean="0"/>
              <a:t>;</a:t>
            </a:r>
          </a:p>
          <a:p>
            <a:r>
              <a:rPr lang="it-IT" dirty="0"/>
              <a:t>6) industria e commercio; </a:t>
            </a:r>
          </a:p>
          <a:p>
            <a:r>
              <a:rPr lang="it-IT" dirty="0"/>
              <a:t>7) artigianato; </a:t>
            </a:r>
          </a:p>
          <a:p>
            <a:r>
              <a:rPr lang="it-IT" dirty="0"/>
              <a:t>8) mercati e fiere; </a:t>
            </a:r>
          </a:p>
          <a:p>
            <a:r>
              <a:rPr lang="it-IT" dirty="0"/>
              <a:t>9) viabilità, acquedotti e lavori pubblici di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locale e regionale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66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5</a:t>
            </a:r>
          </a:p>
          <a:p>
            <a:r>
              <a:rPr lang="it-IT" dirty="0" smtClean="0"/>
              <a:t>Con </a:t>
            </a:r>
            <a:r>
              <a:rPr lang="it-IT" dirty="0"/>
              <a:t>l’osservanza dei limiti generali indicati nell’articolo 4 ed in </a:t>
            </a:r>
            <a:r>
              <a:rPr lang="it-IT" b="1" dirty="0"/>
              <a:t>armonia con i principi fondamentali stabiliti dalle leggi dello Stato nelle singole materie</a:t>
            </a:r>
            <a:r>
              <a:rPr lang="it-IT" dirty="0"/>
              <a:t>, la Regione ha potestà legislativa nelle seguenti materie: </a:t>
            </a:r>
            <a:endParaRPr lang="it-IT" dirty="0" smtClean="0"/>
          </a:p>
          <a:p>
            <a:r>
              <a:rPr lang="it-IT" dirty="0" smtClean="0"/>
              <a:t>[</a:t>
            </a:r>
            <a:r>
              <a:rPr lang="it-IT" dirty="0"/>
              <a:t>1) </a:t>
            </a:r>
            <a:r>
              <a:rPr lang="it-IT" strike="sngStrike" dirty="0"/>
              <a:t>elezioni del Consiglio regionale, in base ai principi contenuti nel capo secondo del titolo terzo;</a:t>
            </a:r>
            <a:r>
              <a:rPr lang="it-IT" dirty="0"/>
              <a:t>]6 </a:t>
            </a:r>
            <a:endParaRPr lang="it-IT" dirty="0" smtClean="0"/>
          </a:p>
          <a:p>
            <a:r>
              <a:rPr lang="it-IT" dirty="0" smtClean="0"/>
              <a:t>2</a:t>
            </a:r>
            <a:r>
              <a:rPr lang="it-IT" dirty="0"/>
              <a:t>) disciplina del referendum previsto negli articoli 7 e 33; </a:t>
            </a:r>
            <a:endParaRPr lang="it-IT" dirty="0" smtClean="0"/>
          </a:p>
          <a:p>
            <a:r>
              <a:rPr lang="it-IT" dirty="0" smtClean="0"/>
              <a:t>3</a:t>
            </a:r>
            <a:r>
              <a:rPr lang="it-IT" dirty="0"/>
              <a:t>) istituzione di tributi regionali prevista nell’articolo 51; </a:t>
            </a:r>
            <a:endParaRPr lang="it-IT" dirty="0" smtClean="0"/>
          </a:p>
          <a:p>
            <a:r>
              <a:rPr lang="it-IT" dirty="0" smtClean="0"/>
              <a:t>4</a:t>
            </a:r>
            <a:r>
              <a:rPr lang="it-IT" dirty="0"/>
              <a:t>) disciplina dei controlli previsti nell’articolo 60; </a:t>
            </a:r>
            <a:endParaRPr lang="it-IT" dirty="0" smtClean="0"/>
          </a:p>
          <a:p>
            <a:r>
              <a:rPr lang="it-IT" dirty="0" smtClean="0"/>
              <a:t>5</a:t>
            </a:r>
            <a:r>
              <a:rPr lang="it-IT" dirty="0"/>
              <a:t>) </a:t>
            </a:r>
            <a:r>
              <a:rPr lang="it-IT" strike="sngStrike" dirty="0"/>
              <a:t>ordinamento e circoscrizione dei Comuni</a:t>
            </a:r>
            <a:r>
              <a:rPr lang="it-IT" dirty="0" smtClean="0"/>
              <a:t>; </a:t>
            </a:r>
          </a:p>
          <a:p>
            <a:r>
              <a:rPr lang="it-IT" dirty="0" smtClean="0"/>
              <a:t>6</a:t>
            </a:r>
            <a:r>
              <a:rPr lang="it-IT" dirty="0"/>
              <a:t>) istituzioni pubbliche di assistenza e beneficenza; </a:t>
            </a:r>
            <a:endParaRPr lang="it-IT" dirty="0" smtClean="0"/>
          </a:p>
          <a:p>
            <a:r>
              <a:rPr lang="it-IT" dirty="0" smtClean="0"/>
              <a:t>7</a:t>
            </a:r>
            <a:r>
              <a:rPr lang="it-IT" dirty="0"/>
              <a:t>) disciplina dei servizi pubblici di interesse regionale ed assunzione di tali servizi; </a:t>
            </a:r>
            <a:endParaRPr lang="it-IT" dirty="0" smtClean="0"/>
          </a:p>
          <a:p>
            <a:r>
              <a:rPr lang="it-IT" dirty="0" smtClean="0"/>
              <a:t>….</a:t>
            </a:r>
          </a:p>
          <a:p>
            <a:r>
              <a:rPr lang="it-IT" dirty="0" smtClean="0"/>
              <a:t>10</a:t>
            </a:r>
            <a:r>
              <a:rPr lang="it-IT" dirty="0"/>
              <a:t>) miniere, cave e torbiere; </a:t>
            </a:r>
            <a:endParaRPr lang="it-IT" dirty="0" smtClean="0"/>
          </a:p>
          <a:p>
            <a:r>
              <a:rPr lang="it-IT" dirty="0" smtClean="0"/>
              <a:t>11) espropriazione </a:t>
            </a:r>
            <a:r>
              <a:rPr lang="it-IT" dirty="0"/>
              <a:t>per pubblica utilità non riguardante opere a carico dello Stato; 12) linee marittime di cabotaggio tra gli scali della Regione; </a:t>
            </a:r>
            <a:endParaRPr lang="it-IT" dirty="0" smtClean="0"/>
          </a:p>
          <a:p>
            <a:r>
              <a:rPr lang="it-IT" dirty="0" smtClean="0"/>
              <a:t>….</a:t>
            </a:r>
          </a:p>
          <a:p>
            <a:r>
              <a:rPr lang="it-IT" dirty="0" smtClean="0"/>
              <a:t>16</a:t>
            </a:r>
            <a:r>
              <a:rPr lang="it-IT" dirty="0"/>
              <a:t>) igiene e sanità, assistenza sanitaria ed ospedaliera, nonché il recupero dei minorati fisici e mentali;</a:t>
            </a:r>
          </a:p>
        </p:txBody>
      </p:sp>
    </p:spTree>
    <p:extLst>
      <p:ext uri="{BB962C8B-B14F-4D97-AF65-F5344CB8AC3E}">
        <p14:creationId xmlns:p14="http://schemas.microsoft.com/office/powerpoint/2010/main" val="378904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</a:t>
            </a:r>
            <a:r>
              <a:rPr lang="it-IT" dirty="0" smtClean="0"/>
              <a:t>6</a:t>
            </a:r>
            <a:endParaRPr lang="it-IT" dirty="0"/>
          </a:p>
          <a:p>
            <a:r>
              <a:rPr lang="it-IT" dirty="0"/>
              <a:t>La Regione ha facoltà di </a:t>
            </a:r>
            <a:r>
              <a:rPr lang="it-IT" b="1" dirty="0"/>
              <a:t>adeguare</a:t>
            </a:r>
            <a:r>
              <a:rPr lang="it-IT" dirty="0"/>
              <a:t> alle sue particolari esigenze le disposizioni delle leggi della Repubblica, emanando </a:t>
            </a:r>
            <a:r>
              <a:rPr lang="it-IT" b="1" dirty="0"/>
              <a:t>norme di integrazione e di attuazione </a:t>
            </a:r>
            <a:r>
              <a:rPr lang="it-IT" dirty="0"/>
              <a:t>nelle seguenti materie: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scuole </a:t>
            </a:r>
            <a:r>
              <a:rPr lang="it-IT" dirty="0"/>
              <a:t>materne; istruzione elementare; media; classica; scientifica; magistrale; tecnica ed artistica;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lavoro</a:t>
            </a:r>
            <a:r>
              <a:rPr lang="it-IT" dirty="0"/>
              <a:t>, previdenza e assistenza sociale;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antichità </a:t>
            </a:r>
            <a:r>
              <a:rPr lang="it-IT" dirty="0"/>
              <a:t>e belle arti, tutela del paesaggio, della flora e della fauna, oltre che nelle altre materie per le quali le leggi dello Stato attribuiscano alla Regione questa facoltà.</a:t>
            </a:r>
          </a:p>
        </p:txBody>
      </p:sp>
    </p:spTree>
    <p:extLst>
      <p:ext uri="{BB962C8B-B14F-4D97-AF65-F5344CB8AC3E}">
        <p14:creationId xmlns:p14="http://schemas.microsoft.com/office/powerpoint/2010/main" val="302810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7</a:t>
            </a:r>
          </a:p>
          <a:p>
            <a:r>
              <a:rPr lang="it-IT" dirty="0"/>
              <a:t>La Regione ha facoltà di </a:t>
            </a:r>
            <a:r>
              <a:rPr lang="it-IT" b="1" dirty="0"/>
              <a:t>adeguare</a:t>
            </a:r>
            <a:r>
              <a:rPr lang="it-IT" dirty="0"/>
              <a:t> alle sue particolari esigenze le disposizioni delle leggi della Repubblica, emanando </a:t>
            </a:r>
            <a:r>
              <a:rPr lang="it-IT" b="1" dirty="0"/>
              <a:t>norme di integrazione e di attuazione </a:t>
            </a:r>
            <a:r>
              <a:rPr lang="it-IT" dirty="0"/>
              <a:t>nelle seguenti materie: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scuole </a:t>
            </a:r>
            <a:r>
              <a:rPr lang="it-IT" dirty="0"/>
              <a:t>materne; istruzione elementare; media; classica; scientifica; magistrale; tecnica ed artistica;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lavoro</a:t>
            </a:r>
            <a:r>
              <a:rPr lang="it-IT" dirty="0"/>
              <a:t>, previdenza e assistenza sociale; 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antichità </a:t>
            </a:r>
            <a:r>
              <a:rPr lang="it-IT" dirty="0"/>
              <a:t>e belle arti, tutela del paesaggio, della flora e della fauna, oltre che nelle altre materie per le quali le leggi dello Stato attribuiscano alla Regione questa facoltà.</a:t>
            </a:r>
          </a:p>
        </p:txBody>
      </p:sp>
    </p:spTree>
    <p:extLst>
      <p:ext uri="{BB962C8B-B14F-4D97-AF65-F5344CB8AC3E}">
        <p14:creationId xmlns:p14="http://schemas.microsoft.com/office/powerpoint/2010/main" val="164471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260648"/>
            <a:ext cx="7776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 FRIULI-VENEZIA GIULIA (l. cost. 1/1963)</a:t>
            </a:r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</a:t>
            </a:r>
            <a:r>
              <a:rPr lang="it-IT" dirty="0" smtClean="0"/>
              <a:t>8 - La </a:t>
            </a:r>
            <a:r>
              <a:rPr lang="it-IT" dirty="0"/>
              <a:t>Regione esercita le </a:t>
            </a:r>
            <a:r>
              <a:rPr lang="it-IT" b="1" dirty="0"/>
              <a:t>funzioni amministrative </a:t>
            </a:r>
            <a:r>
              <a:rPr lang="it-IT" dirty="0"/>
              <a:t>nelle materie in cui ha potestà legislativa a </a:t>
            </a:r>
            <a:r>
              <a:rPr lang="it-IT" dirty="0" smtClean="0"/>
              <a:t>norma degli </a:t>
            </a:r>
            <a:r>
              <a:rPr lang="it-IT" dirty="0"/>
              <a:t>articoli 4 e 5, salvo quelle attribuite agli enti locali dalle leggi della Repubblica.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9 </a:t>
            </a:r>
            <a:r>
              <a:rPr lang="it-IT" dirty="0" smtClean="0"/>
              <a:t>- La </a:t>
            </a:r>
            <a:r>
              <a:rPr lang="it-IT" dirty="0"/>
              <a:t>Regione ha facoltà di concorrere con propri contributi allo sviluppo dell’istruzione universitaria, nell’ambito della Regione stessa.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Art</a:t>
            </a:r>
            <a:r>
              <a:rPr lang="it-IT" dirty="0"/>
              <a:t>. 10 </a:t>
            </a:r>
            <a:r>
              <a:rPr lang="it-IT" dirty="0" smtClean="0"/>
              <a:t>- Lo </a:t>
            </a:r>
            <a:r>
              <a:rPr lang="it-IT" dirty="0"/>
              <a:t>Stato può, con legge, </a:t>
            </a:r>
            <a:r>
              <a:rPr lang="it-IT" b="1" dirty="0"/>
              <a:t>delegare </a:t>
            </a:r>
            <a:r>
              <a:rPr lang="it-IT" dirty="0"/>
              <a:t>alla Regione ed ai Comuni, anche nella forma di Città metropolitane, l’esercizio di proprie funzioni </a:t>
            </a:r>
            <a:r>
              <a:rPr lang="it-IT" dirty="0" smtClean="0"/>
              <a:t>amministrative.</a:t>
            </a:r>
          </a:p>
          <a:p>
            <a:r>
              <a:rPr lang="it-IT" dirty="0" smtClean="0"/>
              <a:t>Le </a:t>
            </a:r>
            <a:r>
              <a:rPr lang="it-IT" dirty="0"/>
              <a:t>Amministrazioni statali centrali, per l’esercizio nella Regione di funzioni di loro competenza, possono </a:t>
            </a:r>
            <a:r>
              <a:rPr lang="it-IT" b="1" dirty="0"/>
              <a:t>avvalersi </a:t>
            </a:r>
            <a:r>
              <a:rPr lang="it-IT" dirty="0"/>
              <a:t>degli uffici della amministrazione regionale, previa intesa tra i Ministri competenti ed il Presidente della </a:t>
            </a:r>
            <a:r>
              <a:rPr lang="it-IT" dirty="0" smtClean="0"/>
              <a:t>Regione.</a:t>
            </a:r>
          </a:p>
          <a:p>
            <a:r>
              <a:rPr lang="it-IT" dirty="0" smtClean="0"/>
              <a:t>Nei </a:t>
            </a:r>
            <a:r>
              <a:rPr lang="it-IT" dirty="0"/>
              <a:t>casi previsti dai precedenti commi, l’</a:t>
            </a:r>
            <a:r>
              <a:rPr lang="it-IT" b="1" dirty="0"/>
              <a:t>onere delle relative spese </a:t>
            </a:r>
            <a:r>
              <a:rPr lang="it-IT" dirty="0"/>
              <a:t>farà carico allo Stato.</a:t>
            </a:r>
          </a:p>
        </p:txBody>
      </p:sp>
    </p:spTree>
    <p:extLst>
      <p:ext uri="{BB962C8B-B14F-4D97-AF65-F5344CB8AC3E}">
        <p14:creationId xmlns:p14="http://schemas.microsoft.com/office/powerpoint/2010/main" val="32201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0689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Limiti della legge regionale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2627784" y="1052736"/>
            <a:ext cx="288032" cy="4824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legittimità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49411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merito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7079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3059832" y="263691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Corte cost.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3059832" y="38610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Parlamento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707904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139952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7241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nazionale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4716016" y="620688"/>
            <a:ext cx="189735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148064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148064" y="11967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materia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Statuto speciale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48064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principi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148064" y="27089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obblighi internazionali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5536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Competenza esclusiva</a:t>
            </a:r>
            <a:endParaRPr lang="it-IT" sz="2800" i="1" dirty="0">
              <a:solidFill>
                <a:srgbClr val="FF0000"/>
              </a:solidFill>
            </a:endParaRPr>
          </a:p>
        </p:txBody>
      </p:sp>
      <p:sp>
        <p:nvSpPr>
          <p:cNvPr id="21" name="Parentesi graffa aperta 20"/>
          <p:cNvSpPr/>
          <p:nvPr/>
        </p:nvSpPr>
        <p:spPr>
          <a:xfrm>
            <a:off x="6156176" y="1628800"/>
            <a:ext cx="189735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637220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</a:t>
            </a:r>
            <a:r>
              <a:rPr lang="it-IT" dirty="0" smtClean="0"/>
              <a:t>enerali dell’</a:t>
            </a:r>
            <a:r>
              <a:rPr lang="it-IT" dirty="0" err="1" smtClean="0"/>
              <a:t>ord.giur.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372200" y="19888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  <a:r>
              <a:rPr lang="it-IT" dirty="0" smtClean="0"/>
              <a:t>ondamentali delle grandi riforme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7884368" y="2348880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arrotondato 28"/>
          <p:cNvSpPr/>
          <p:nvPr/>
        </p:nvSpPr>
        <p:spPr>
          <a:xfrm>
            <a:off x="7884368" y="2996952"/>
            <a:ext cx="1080120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statali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0689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Limiti della legge regionale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2627784" y="1052736"/>
            <a:ext cx="288032" cy="48245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legittimità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49411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merito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7079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3059832" y="2636912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Corte cost.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3059832" y="38610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Parlamento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3707904" y="43651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139952" y="51571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7241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Interesse nazionale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4716016" y="620688"/>
            <a:ext cx="189735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148064" y="6206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148064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materia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148064" y="18448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  <a:r>
              <a:rPr lang="it-IT" dirty="0" smtClean="0"/>
              <a:t>rincipi fondamentali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148064" y="24928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obblighi internazionali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5536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solidFill>
                  <a:srgbClr val="FF0000"/>
                </a:solidFill>
              </a:rPr>
              <a:t>Competenza concorrente</a:t>
            </a:r>
            <a:endParaRPr lang="it-IT" sz="2800" i="1" dirty="0">
              <a:solidFill>
                <a:srgbClr val="FF0000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7380312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7884368" y="1628800"/>
            <a:ext cx="1080120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statali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620688"/>
            <a:ext cx="8064896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117 Cost. 1948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>
              <a:lnSpc>
                <a:spcPct val="80000"/>
              </a:lnSpc>
            </a:pPr>
            <a:r>
              <a:rPr lang="it-IT" dirty="0" smtClean="0"/>
              <a:t>«La Regione emana per le seguenti materie norme legislative nei limiti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principî fondamentali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stabiliti dalle leggi dello Stato, sempreché le norme stesse non siano in contrasto con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l'interesse nazionale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 con quello di altre Regioni: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fiere e mercati;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beneficenza pubblica ed assistenza sanitaria ed ospedaliera;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istruzione artigiana e professionale e assistenza scolastica;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musei e biblioteche di enti locali;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urbanistica;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turismo ed industria alberghiera;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tranvie e linee automobilistiche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viabilità, acquedotti e lavori pubblici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agricoltura e foreste;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artigianato;</a:t>
            </a:r>
            <a:br>
              <a:rPr lang="it-IT" dirty="0" smtClean="0"/>
            </a:br>
            <a:r>
              <a:rPr lang="it-IT" dirty="0" smtClean="0"/>
              <a:t>altre materie indicate da leggi costituzionali.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smtClean="0"/>
              <a:t>Le leggi della Repubblica possono demandare alla Regione il potere di emanare norme per la loro attuazione.»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7884368" y="12687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804248" y="2348880"/>
            <a:ext cx="17281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Competenza “concorrente”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635896" y="1700808"/>
            <a:ext cx="302433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6804248" y="3429000"/>
            <a:ext cx="18722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Limite di merito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966</Words>
  <Application>Microsoft Office PowerPoint</Application>
  <PresentationFormat>Presentazione su schermo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di Office</vt:lpstr>
      <vt:lpstr>Il «sistema» delle fonti regionali 1948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 bin</cp:lastModifiedBy>
  <cp:revision>12</cp:revision>
  <dcterms:created xsi:type="dcterms:W3CDTF">2012-11-12T09:56:52Z</dcterms:created>
  <dcterms:modified xsi:type="dcterms:W3CDTF">2019-03-04T12:08:26Z</dcterms:modified>
</cp:coreProperties>
</file>